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16" r:id="rId2"/>
    <p:sldId id="257" r:id="rId3"/>
    <p:sldId id="256" r:id="rId4"/>
    <p:sldId id="259" r:id="rId5"/>
    <p:sldId id="291" r:id="rId6"/>
    <p:sldId id="260" r:id="rId7"/>
    <p:sldId id="292" r:id="rId8"/>
    <p:sldId id="261" r:id="rId9"/>
    <p:sldId id="293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8" r:id="rId35"/>
    <p:sldId id="310" r:id="rId36"/>
    <p:sldId id="274" r:id="rId37"/>
    <p:sldId id="306" r:id="rId38"/>
    <p:sldId id="275" r:id="rId39"/>
    <p:sldId id="307" r:id="rId40"/>
    <p:sldId id="276" r:id="rId41"/>
    <p:sldId id="308" r:id="rId42"/>
    <p:sldId id="277" r:id="rId43"/>
    <p:sldId id="309" r:id="rId44"/>
    <p:sldId id="279" r:id="rId45"/>
    <p:sldId id="311" r:id="rId46"/>
    <p:sldId id="280" r:id="rId47"/>
    <p:sldId id="312" r:id="rId48"/>
    <p:sldId id="330" r:id="rId49"/>
    <p:sldId id="331" r:id="rId50"/>
    <p:sldId id="333" r:id="rId51"/>
    <p:sldId id="334" r:id="rId52"/>
    <p:sldId id="337" r:id="rId53"/>
    <p:sldId id="336" r:id="rId54"/>
    <p:sldId id="339" r:id="rId55"/>
  </p:sldIdLst>
  <p:sldSz cx="9144000" cy="6858000" type="screen4x3"/>
  <p:notesSz cx="6858000" cy="91995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FFFFFF"/>
    <a:srgbClr val="000000"/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330" autoAdjust="0"/>
    <p:restoredTop sz="86464" autoAdjust="0"/>
  </p:normalViewPr>
  <p:slideViewPr>
    <p:cSldViewPr>
      <p:cViewPr>
        <p:scale>
          <a:sx n="66" d="100"/>
          <a:sy n="66" d="100"/>
        </p:scale>
        <p:origin x="-13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50B72-CA6C-459F-B606-25D32FF3B1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6AEB1E4-DD52-48D5-BAA4-076C91EE96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F58F-E2C1-45F2-85AC-C86A7B847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F3F0C-AEA6-48AC-805F-3C501041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00A3-5B99-437B-8115-0ED7F8D06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3067B-FB19-464E-8C6C-993D70EEB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0566F-C464-4B65-A6D4-4AB2476F0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15492-4A06-4F78-BC3F-016B17FFA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4DE12-925A-4DEC-8EA3-148DFF0D5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F142D-6FF6-4F2E-B2D2-AEBB6EB86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96F4F-B699-4441-BA64-BFF34DA6D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13C6A-A836-4D46-928F-9AAE57BB9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50687-D3B7-44D0-A222-60CB80B22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D96F95B9-0B32-4918-9C3A-6CBFA1D5B5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CRChuge.jpg"/>
          <p:cNvPicPr/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83"/>
          <a:stretch>
            <a:fillRect/>
          </a:stretch>
        </p:blipFill>
        <p:spPr>
          <a:xfrm>
            <a:off x="4776909" y="84666"/>
            <a:ext cx="4367091" cy="4846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44.xml"/><Relationship Id="rId20" Type="http://schemas.openxmlformats.org/officeDocument/2006/relationships/slide" Target="slide18.xml"/><Relationship Id="rId21" Type="http://schemas.openxmlformats.org/officeDocument/2006/relationships/slide" Target="slide20.xml"/><Relationship Id="rId22" Type="http://schemas.openxmlformats.org/officeDocument/2006/relationships/slide" Target="slide22.xml"/><Relationship Id="rId23" Type="http://schemas.openxmlformats.org/officeDocument/2006/relationships/slide" Target="slide46.xml"/><Relationship Id="rId24" Type="http://schemas.openxmlformats.org/officeDocument/2006/relationships/slide" Target="slide48.xml"/><Relationship Id="rId25" Type="http://schemas.openxmlformats.org/officeDocument/2006/relationships/slide" Target="slide50.xml"/><Relationship Id="rId26" Type="http://schemas.openxmlformats.org/officeDocument/2006/relationships/slide" Target="slide52.xml"/><Relationship Id="rId10" Type="http://schemas.openxmlformats.org/officeDocument/2006/relationships/slide" Target="slide24.xml"/><Relationship Id="rId11" Type="http://schemas.openxmlformats.org/officeDocument/2006/relationships/slide" Target="slide28.xml"/><Relationship Id="rId12" Type="http://schemas.openxmlformats.org/officeDocument/2006/relationships/slide" Target="slide36.xml"/><Relationship Id="rId13" Type="http://schemas.openxmlformats.org/officeDocument/2006/relationships/slide" Target="slide38.xml"/><Relationship Id="rId14" Type="http://schemas.openxmlformats.org/officeDocument/2006/relationships/slide" Target="slide40.xml"/><Relationship Id="rId15" Type="http://schemas.openxmlformats.org/officeDocument/2006/relationships/slide" Target="slide42.xml"/><Relationship Id="rId16" Type="http://schemas.openxmlformats.org/officeDocument/2006/relationships/slide" Target="slide34.xml"/><Relationship Id="rId17" Type="http://schemas.openxmlformats.org/officeDocument/2006/relationships/slide" Target="slide32.xml"/><Relationship Id="rId18" Type="http://schemas.openxmlformats.org/officeDocument/2006/relationships/slide" Target="slide14.xml"/><Relationship Id="rId19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8.xml"/><Relationship Id="rId5" Type="http://schemas.openxmlformats.org/officeDocument/2006/relationships/slide" Target="slide10.xml"/><Relationship Id="rId6" Type="http://schemas.openxmlformats.org/officeDocument/2006/relationships/slide" Target="slide12.xml"/><Relationship Id="rId7" Type="http://schemas.openxmlformats.org/officeDocument/2006/relationships/slide" Target="slide26.xml"/><Relationship Id="rId8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audio" Target="file://localhost/Users/malte-greiner/Desktop/CRC/Materials/Cyberbullying/Jeopardy%20-%20Cyber%20Bullying%20NEW-MAC/Jeopardy%20Think%20Music.mp3" TargetMode="External"/><Relationship Id="rId2" Type="http://schemas.openxmlformats.org/officeDocument/2006/relationships/audio" Target="../media/audio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4.xml"/><Relationship Id="rId20" Type="http://schemas.openxmlformats.org/officeDocument/2006/relationships/slide" Target="slide20.xml"/><Relationship Id="rId21" Type="http://schemas.openxmlformats.org/officeDocument/2006/relationships/slide" Target="slide22.xml"/><Relationship Id="rId22" Type="http://schemas.openxmlformats.org/officeDocument/2006/relationships/slide" Target="slide46.xml"/><Relationship Id="rId23" Type="http://schemas.openxmlformats.org/officeDocument/2006/relationships/slide" Target="slide48.xml"/><Relationship Id="rId24" Type="http://schemas.openxmlformats.org/officeDocument/2006/relationships/slide" Target="slide50.xml"/><Relationship Id="rId25" Type="http://schemas.openxmlformats.org/officeDocument/2006/relationships/slide" Target="slide52.xml"/><Relationship Id="rId10" Type="http://schemas.openxmlformats.org/officeDocument/2006/relationships/slide" Target="slide24.xml"/><Relationship Id="rId11" Type="http://schemas.openxmlformats.org/officeDocument/2006/relationships/slide" Target="slide28.xml"/><Relationship Id="rId12" Type="http://schemas.openxmlformats.org/officeDocument/2006/relationships/slide" Target="slide34.xml"/><Relationship Id="rId13" Type="http://schemas.openxmlformats.org/officeDocument/2006/relationships/slide" Target="slide38.xml"/><Relationship Id="rId14" Type="http://schemas.openxmlformats.org/officeDocument/2006/relationships/slide" Target="slide40.xml"/><Relationship Id="rId15" Type="http://schemas.openxmlformats.org/officeDocument/2006/relationships/slide" Target="slide42.xml"/><Relationship Id="rId16" Type="http://schemas.openxmlformats.org/officeDocument/2006/relationships/slide" Target="slide32.xml"/><Relationship Id="rId17" Type="http://schemas.openxmlformats.org/officeDocument/2006/relationships/slide" Target="slide14.xml"/><Relationship Id="rId18" Type="http://schemas.openxmlformats.org/officeDocument/2006/relationships/slide" Target="slide16.xml"/><Relationship Id="rId19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8.xml"/><Relationship Id="rId5" Type="http://schemas.openxmlformats.org/officeDocument/2006/relationships/slide" Target="slide10.xml"/><Relationship Id="rId6" Type="http://schemas.openxmlformats.org/officeDocument/2006/relationships/slide" Target="slide12.xml"/><Relationship Id="rId7" Type="http://schemas.openxmlformats.org/officeDocument/2006/relationships/slide" Target="slide26.xml"/><Relationship Id="rId8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audio" Target="file://localhost/Users/malte-greiner/Desktop/CRC/Materials/Cyberbullying/Jeopardy%20-%20Cyber%20Bullying%20NEW-MAC/Jeopardy%20Think%20Music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7200" b="0"/>
          </a:p>
        </p:txBody>
      </p:sp>
      <p:sp>
        <p:nvSpPr>
          <p:cNvPr id="24579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1D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84530"/>
            <a:ext cx="9144000" cy="56889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 TYPE OF INDIRECT AGGRESSION CAUSING HARM USING INFORMATION OR COMMUNICATION TECHNOLOGY FOR DELIBERATE AND REPEATED HARASSMENT OR THREAT</a:t>
            </a:r>
          </a:p>
        </p:txBody>
      </p:sp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1D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815455"/>
            <a:ext cx="9144000" cy="52270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</a:t>
            </a:r>
          </a:p>
          <a:p>
            <a:pPr>
              <a:defRPr/>
            </a:pPr>
            <a:r>
              <a:rPr lang="en-US" sz="3500" u="sng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CYBERBULLYING</a:t>
            </a: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7200" b="0">
              <a:solidFill>
                <a:schemeClr val="tx1"/>
              </a:solidFill>
            </a:endParaRPr>
          </a:p>
        </p:txBody>
      </p:sp>
      <p:sp>
        <p:nvSpPr>
          <p:cNvPr id="26627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1E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 TYPE OF INDIRECT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AGGRESSION THROUGH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MANIPULATION OF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INTERPERSONAL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RELATIONSHIPS AND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SOCIAL STATUS</a:t>
            </a:r>
          </a:p>
        </p:txBody>
      </p:sp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2225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1E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719236"/>
            <a:ext cx="9144000" cy="541952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RELATIONAL</a:t>
            </a:r>
            <a:endParaRPr lang="en-US" sz="350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OR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SOCIAL AGGRESSION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Answer 2A</a:t>
            </a:r>
          </a:p>
        </p:txBody>
      </p:sp>
      <p:sp>
        <p:nvSpPr>
          <p:cNvPr id="6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61505"/>
            <a:ext cx="9144000" cy="55349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WHEN THE BULLY</a:t>
            </a:r>
          </a:p>
          <a:p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TELLS OTHERS</a:t>
            </a:r>
          </a:p>
          <a:p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PERSONAL OR PRIVATE UNPROVEN INFORMATION</a:t>
            </a:r>
          </a:p>
          <a:p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ABOUT THE VICTIM</a:t>
            </a:r>
          </a:p>
        </p:txBody>
      </p:sp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2A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84530"/>
            <a:ext cx="9144000" cy="56889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GOSSIPING</a:t>
            </a:r>
            <a:endParaRPr lang="en-US" sz="350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OR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RUMOR SPREADING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2B</a:t>
            </a:r>
          </a:p>
        </p:txBody>
      </p:sp>
      <p:sp>
        <p:nvSpPr>
          <p:cNvPr id="6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61505"/>
            <a:ext cx="9144000" cy="55349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WHEN THE BULLY</a:t>
            </a:r>
          </a:p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IMITATES OR COPIES A REAL OR IMAGINARY PERSON IN ORDER TO DIRECTLY INJURE OR GAIN INFORMATION FROM THE VICTIM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Question 2B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61505"/>
            <a:ext cx="9144000" cy="55349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WHAT IS </a:t>
            </a:r>
            <a:r>
              <a:rPr lang="en-US" altLang="zh-CN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IMPERSONATION</a:t>
            </a: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3277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2C</a:t>
            </a:r>
          </a:p>
        </p:txBody>
      </p:sp>
      <p:sp>
        <p:nvSpPr>
          <p:cNvPr id="6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WHEN THE ABUSER</a:t>
            </a:r>
          </a:p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PREVENTS THE VICTIM FROM SOCIALIZING WITH A GROUP,</a:t>
            </a:r>
          </a:p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BY ACTIVELY RIDICULING OR PASSIVELY IGNORING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2C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738480"/>
            <a:ext cx="9144000" cy="53810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EXCLUSION</a:t>
            </a:r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OR </a:t>
            </a:r>
            <a:r>
              <a:rPr lang="en-US" sz="3500" u="sng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SOCIAL REJECTION</a:t>
            </a: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altLang="zh-CN" sz="10000" smtClean="0">
                <a:solidFill>
                  <a:srgbClr val="FFFB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-108" charset="0"/>
                <a:ea typeface="ＭＳ Ｐゴシック" pitchFamily="-108" charset="-128"/>
              </a:rPr>
              <a:t>JEOPARDY!</a:t>
            </a:r>
            <a:endParaRPr lang="en-US" altLang="zh-CN" sz="10000" smtClean="0">
              <a:latin typeface="Impact" pitchFamily="-108" charset="0"/>
              <a:ea typeface="ＭＳ Ｐゴシック" pitchFamily="-108" charset="-128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95400" y="53340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solidFill>
                  <a:srgbClr val="FFFFFF"/>
                </a:solidFill>
                <a:latin typeface="Impact" pitchFamily="-108" charset="0"/>
              </a:rPr>
              <a:t>Cyberbullying and Relational Aggression</a:t>
            </a:r>
          </a:p>
          <a:p>
            <a:r>
              <a:rPr lang="en-US" altLang="zh-CN" sz="1800" b="0" dirty="0">
                <a:solidFill>
                  <a:srgbClr val="FFFFFF"/>
                </a:solidFill>
                <a:latin typeface="Impact" pitchFamily="-108" charset="0"/>
              </a:rPr>
              <a:t>Creative Response to Conflict </a:t>
            </a:r>
            <a:r>
              <a:rPr lang="en-US" altLang="zh-CN" sz="1800" b="0" dirty="0" smtClean="0">
                <a:solidFill>
                  <a:srgbClr val="FFFFFF"/>
                </a:solidFill>
                <a:latin typeface="Impact" pitchFamily="-108" charset="0"/>
              </a:rPr>
              <a:t>2011</a:t>
            </a:r>
            <a:endParaRPr lang="en-US" altLang="zh-CN" sz="1800" b="0" dirty="0">
              <a:solidFill>
                <a:srgbClr val="FFFFFF"/>
              </a:solidFill>
              <a:latin typeface="Impact" pitchFamily="-108" charset="0"/>
            </a:endParaRPr>
          </a:p>
        </p:txBody>
      </p:sp>
      <p:sp>
        <p:nvSpPr>
          <p:cNvPr id="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2971800" cy="12192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2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rgbClr val="EFEFF9"/>
                </a:solidFill>
                <a:effectLst>
                  <a:outerShdw blurRad="38100" dist="38100" dir="270000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PLAY!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3481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2D</a:t>
            </a:r>
          </a:p>
        </p:txBody>
      </p:sp>
      <p:sp>
        <p:nvSpPr>
          <p:cNvPr id="6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776967"/>
            <a:ext cx="9144000" cy="53040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altLang="zh-CN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WHEN THE ABUSER</a:t>
            </a:r>
          </a:p>
          <a:p>
            <a:r>
              <a:rPr lang="en-US" altLang="zh-CN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CREATES A MADE-UP ONLINE IDENTITY FOR THE SAKE OF BULLYING </a:t>
            </a:r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2D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61505"/>
            <a:ext cx="9144000" cy="55349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ARE </a:t>
            </a:r>
            <a:r>
              <a:rPr lang="en-US" sz="3500" u="sng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FAKE ONLINE PROFILES</a:t>
            </a: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?</a:t>
            </a:r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2E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738480"/>
            <a:ext cx="9144000" cy="53810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WHEN THE ABUSER</a:t>
            </a:r>
          </a:p>
          <a:p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INTIMIDATES THE VICTIM INTO DOING SOMETHING WITH</a:t>
            </a:r>
          </a:p>
          <a:p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THREATS TO SOCIAL STATUS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52400" y="152400"/>
            <a:ext cx="282575" cy="282575"/>
          </a:xfrm>
          <a:prstGeom prst="rect">
            <a:avLst/>
          </a:prstGeom>
        </p:spPr>
      </p:pic>
      <p:pic>
        <p:nvPicPr>
          <p:cNvPr id="7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2E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MANIPULATION</a:t>
            </a:r>
            <a:endParaRPr lang="en-US" sz="350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OR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COERCION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3A</a:t>
            </a:r>
          </a:p>
        </p:txBody>
      </p:sp>
      <p:sp>
        <p:nvSpPr>
          <p:cNvPr id="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5496502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DIRECT (OR PHYSICAL) AGGRESSIVE BEHAVIOR OCCURS MORE OFTEN</a:t>
            </a:r>
            <a:b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</a:b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IN THIS GENDER GROUP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3A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61505"/>
            <a:ext cx="9144000" cy="55349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WHAT ARE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BOYS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3B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35045"/>
            <a:ext cx="9144000" cy="558791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STUDIES SHOW THAT PARTICIPATION IN</a:t>
            </a:r>
          </a:p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RELATIONAL BULLYING</a:t>
            </a:r>
          </a:p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CAN BE AFFECTED BY</a:t>
            </a:r>
          </a:p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INCREASED EXPOSURE</a:t>
            </a:r>
          </a:p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TO THIS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52400" y="152400"/>
            <a:ext cx="282575" cy="282575"/>
          </a:xfrm>
          <a:prstGeom prst="rect">
            <a:avLst/>
          </a:prstGeom>
        </p:spPr>
      </p:pic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304800" y="304800"/>
            <a:ext cx="282575" cy="282575"/>
          </a:xfrm>
          <a:prstGeom prst="rect">
            <a:avLst/>
          </a:prstGeom>
        </p:spPr>
      </p:pic>
      <p:pic>
        <p:nvPicPr>
          <p:cNvPr id="7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3B</a:t>
            </a: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19582"/>
            <a:ext cx="9144000" cy="581883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What is</a:t>
            </a:r>
          </a:p>
          <a:p>
            <a:pPr>
              <a:defRPr/>
            </a:pP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television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r>
              <a:rPr lang="en-US" sz="20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(Mason, </a:t>
            </a:r>
            <a:r>
              <a:rPr lang="en-US" sz="2000" cap="all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Hammel</a:t>
            </a:r>
            <a:r>
              <a:rPr lang="en-US" sz="20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, Brace &amp; Vitale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3C</a:t>
            </a:r>
          </a:p>
        </p:txBody>
      </p:sp>
      <p:sp>
        <p:nvSpPr>
          <p:cNvPr id="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46042"/>
            <a:ext cx="9144000" cy="57659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THE PERCENTAGE OF CYBERBULLYING THAT OCCURS AT HOME FOR INTERNET USERS AGE 10-17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52400" y="152400"/>
            <a:ext cx="282575" cy="282575"/>
          </a:xfrm>
          <a:prstGeom prst="rect">
            <a:avLst/>
          </a:prstGeom>
        </p:spPr>
      </p:pic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304800" y="304800"/>
            <a:ext cx="282575" cy="282575"/>
          </a:xfrm>
          <a:prstGeom prst="rect">
            <a:avLst/>
          </a:prstGeom>
        </p:spPr>
      </p:pic>
      <p:pic>
        <p:nvPicPr>
          <p:cNvPr id="8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3C</a:t>
            </a: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84530"/>
            <a:ext cx="9144000" cy="56889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85%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r>
              <a:rPr lang="en-US" sz="2000" cap="all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Wolak</a:t>
            </a:r>
            <a:r>
              <a:rPr lang="en-US" sz="20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, Mitchell &amp; </a:t>
            </a:r>
            <a:r>
              <a:rPr lang="en-US" sz="2000" cap="all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Finkelhor</a:t>
            </a:r>
            <a:r>
              <a:rPr lang="en-US" sz="20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Regular Jeopardy</a:t>
            </a:r>
          </a:p>
        </p:txBody>
      </p:sp>
      <p:sp>
        <p:nvSpPr>
          <p:cNvPr id="2072" name="AutoShape 2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r>
              <a:rPr lang="en-US" altLang="zh-CN" sz="1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TYPES</a:t>
            </a:r>
            <a:endParaRPr lang="en-US" altLang="zh-CN" sz="1500" b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sp>
        <p:nvSpPr>
          <p:cNvPr id="2074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COMMUNICATION</a:t>
            </a:r>
          </a:p>
          <a:p>
            <a:pPr>
              <a:defRPr/>
            </a:pPr>
            <a:r>
              <a:rPr lang="en-US" sz="14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TECHNOLOGY</a:t>
            </a:r>
          </a:p>
        </p:txBody>
      </p:sp>
      <p:sp>
        <p:nvSpPr>
          <p:cNvPr id="2075" name="AutoShape 2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POP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</a:b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CULTURE</a:t>
            </a:r>
          </a:p>
        </p:txBody>
      </p:sp>
      <p:sp>
        <p:nvSpPr>
          <p:cNvPr id="17414" name="AutoShap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5" name="AutoShap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3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6" name="AutoShape 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4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7" name="AutoShape 3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5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8" name="AutoShape 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6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2108" name="AutoShape 6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TRIVIA &amp;</a:t>
            </a:r>
          </a:p>
          <a:p>
            <a:pPr>
              <a:defRPr/>
            </a:pPr>
            <a:r>
              <a:rPr lang="en-US" sz="15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STATISTICS</a:t>
            </a:r>
          </a:p>
        </p:txBody>
      </p:sp>
      <p:sp>
        <p:nvSpPr>
          <p:cNvPr id="2071" name="AutoShape 2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r>
              <a:rPr lang="en-US" altLang="zh-CN" sz="1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DEFINITIONS</a:t>
            </a:r>
            <a:endParaRPr lang="en-US" altLang="zh-CN" sz="1500" b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sp>
        <p:nvSpPr>
          <p:cNvPr id="17421" name="AutoShap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7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2" name="AutoShape 3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8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3" name="AutoShap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 smtClean="0">
                <a:solidFill>
                  <a:srgbClr val="FFFF00"/>
                </a:solidFill>
                <a:latin typeface="Gyparody" pitchFamily="-108" charset="-18"/>
                <a:hlinkClick r:id="rId9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4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0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5" name="AutoShape 3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1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6" name="AutoShape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2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7" name="AutoShape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3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8" name="AutoShape 3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4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9" name="AutoShape 3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5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0" name="AutoShape 3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6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1" name="AutoShape 3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7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2" name="AutoShape 2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8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3" name="AutoShape 3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9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4" name="AutoShape 3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0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5" name="AutoShape 32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1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6" name="AutoShape 33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2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7" name="AutoShape 3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3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8" name="AutoShape 3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4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9" name="AutoShape 3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 smtClean="0">
                <a:solidFill>
                  <a:srgbClr val="FFFF00"/>
                </a:solidFill>
                <a:latin typeface="Gyparody" pitchFamily="-108" charset="-18"/>
                <a:hlinkClick r:id="rId25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40" name="AutoShape 3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6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3D</a:t>
            </a:r>
          </a:p>
        </p:txBody>
      </p:sp>
      <p:sp>
        <p:nvSpPr>
          <p:cNvPr id="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07555"/>
            <a:ext cx="9144000" cy="58428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KIDS IDENTIFIED AS BULLIES AT AGE 8 ARE THIS MANY TIMES MORE LIKELY TO HAVE A CRIMINAL CONVICTION BY AGE 24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3D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42261"/>
            <a:ext cx="9144000" cy="557347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6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?</a:t>
            </a: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  <a:p>
            <a:pPr>
              <a:defRPr/>
            </a:pPr>
            <a:r>
              <a:rPr lang="en-US" sz="20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NRCSS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3E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46042"/>
            <a:ext cx="9144000" cy="57659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CYBERBULLYING CAN ESCALATE TO THIS ARRESTABLE OFFENSE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3E</a:t>
            </a:r>
          </a:p>
        </p:txBody>
      </p:sp>
      <p:sp>
        <p:nvSpPr>
          <p:cNvPr id="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WHAT IS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CYBERSTALKING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4E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84530"/>
            <a:ext cx="9144000" cy="568894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r>
              <a:rPr lang="en-US" altLang="zh-CN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A TYPE OF WEBSITE WHERE PERSONAL ENTRYS ARE MADE COMMENTING ON A SUBJECT </a:t>
            </a:r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4E</a:t>
            </a: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3773"/>
            <a:ext cx="9144000" cy="5650454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</a:t>
            </a:r>
            <a:r>
              <a:rPr lang="en-US" sz="35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 IS a</a:t>
            </a:r>
          </a:p>
          <a:p>
            <a:pPr>
              <a:defRPr/>
            </a:pPr>
            <a:r>
              <a:rPr lang="en-US" sz="3500" u="sng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BLOG</a:t>
            </a:r>
            <a:r>
              <a:rPr lang="en-US" sz="35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  <a:cs typeface="ScaKorinna Bold"/>
            </a:endParaRP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4A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 POPULAR SOCIAL NETWORKING SITE USED TO UPDATE PERSONAL PROFILES; ADD FRIENDS; SEND MESSAGES; CREATE INTEREST GROUPS; AND JOIN WORKPLACE, SCHOOL, AND CITY NETWORKS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4A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65286"/>
            <a:ext cx="9144000" cy="572742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</a:t>
            </a:r>
          </a:p>
          <a:p>
            <a:pPr>
              <a:defRPr/>
            </a:pPr>
            <a:r>
              <a:rPr lang="en-US" sz="3500" u="sng" cap="all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Facebook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4B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42261"/>
            <a:ext cx="9144000" cy="557347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COMMUNICATION METHOD INVOLVING SHORT MESSAGES SENT TO AND FROM CELL PHONES OR MOBILE DEVICES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4B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</a:t>
            </a:r>
          </a:p>
          <a:p>
            <a:pPr>
              <a:defRPr/>
            </a:pP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Texting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zh-CN" altLang="en-US" sz="7200" b="0">
              <a:solidFill>
                <a:schemeClr val="tx1"/>
              </a:solidFill>
            </a:endParaRPr>
          </a:p>
        </p:txBody>
      </p:sp>
      <p:sp>
        <p:nvSpPr>
          <p:cNvPr id="1843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1A</a:t>
            </a:r>
          </a:p>
        </p:txBody>
      </p:sp>
      <p:sp>
        <p:nvSpPr>
          <p:cNvPr id="614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rgbClr val="00007F"/>
          </a:solidFill>
          <a:ln w="12700">
            <a:noFill/>
            <a:miter lim="800000"/>
            <a:headEnd/>
            <a:tailEnd/>
          </a:ln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altLang="zh-CN" sz="32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DEFINITION: ANY OVERT ACTS REPEATED OVER TIME BY AN INDIVIDUAL OR GROUP</a:t>
            </a:r>
            <a:r>
              <a:rPr lang="en-US" altLang="zh-CN" sz="32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 DIRECTED </a:t>
            </a:r>
            <a:r>
              <a:rPr lang="en-US" altLang="zh-CN" sz="32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AT ANOTHER, BECAUSE OF A REAL OR IMAGINED POWER DIFFERENCE, WITH THE INTENT TO INTIMIDATE, RIDICULE OR HUMILIATE</a:t>
            </a:r>
          </a:p>
        </p:txBody>
      </p:sp>
      <p:pic>
        <p:nvPicPr>
          <p:cNvPr id="7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4C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A POPULAR SOCIAL NETWORKING AND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BLOGGING SITE WITH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TEXT-BASED POSTS</a:t>
            </a:r>
          </a:p>
          <a:p>
            <a:pPr>
              <a:defRPr/>
            </a:pPr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LIMITED TO 140 CHARACTERS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52400" y="152400"/>
            <a:ext cx="282575" cy="282575"/>
          </a:xfrm>
          <a:prstGeom prst="rect">
            <a:avLst/>
          </a:prstGeom>
        </p:spPr>
      </p:pic>
      <p:pic>
        <p:nvPicPr>
          <p:cNvPr id="7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4C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3017"/>
            <a:ext cx="9144000" cy="561196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</a:t>
            </a:r>
          </a:p>
          <a:p>
            <a:pPr>
              <a:defRPr/>
            </a:pP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Twitter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4D</a:t>
            </a:r>
          </a:p>
        </p:txBody>
      </p:sp>
      <p:sp>
        <p:nvSpPr>
          <p:cNvPr id="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26798"/>
            <a:ext cx="9144000" cy="5804404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A REAL-TIME</a:t>
            </a:r>
          </a:p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ONLINE EXCHANGE</a:t>
            </a:r>
          </a:p>
          <a:p>
            <a:r>
              <a:rPr lang="en-US" altLang="zh-CN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OF MESSAGES USING A SOFTWARE CLIENT WITH ACCEPTED USERS ON A “BUDDY LIST”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4D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26798"/>
            <a:ext cx="9144000" cy="5804404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</a:t>
            </a:r>
          </a:p>
          <a:p>
            <a:pPr>
              <a:defRPr/>
            </a:pP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Instant messaging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5A</a:t>
            </a:r>
          </a:p>
        </p:txBody>
      </p:sp>
      <p:sp>
        <p:nvSpPr>
          <p:cNvPr id="6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THIS POPULAR 2004 TEEN</a:t>
            </a:r>
          </a:p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COMEDY FILM FEATURED RELATIONAL BULLYING IN A PUBLIC HIGH SCHOOL SETTING, WRITTEN BY AND STARRING</a:t>
            </a:r>
          </a:p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TINA FEY</a:t>
            </a:r>
          </a:p>
        </p:txBody>
      </p:sp>
      <p:pic>
        <p:nvPicPr>
          <p:cNvPr id="4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5A</a:t>
            </a:r>
          </a:p>
        </p:txBody>
      </p:sp>
      <p:sp>
        <p:nvSpPr>
          <p:cNvPr id="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46042"/>
            <a:ext cx="9144000" cy="57659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Mean Girls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5B</a:t>
            </a:r>
          </a:p>
        </p:txBody>
      </p:sp>
      <p:sp>
        <p:nvSpPr>
          <p:cNvPr id="1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07555"/>
            <a:ext cx="9144000" cy="584289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NAME THE POPULAR</a:t>
            </a:r>
          </a:p>
          <a:p>
            <a:r>
              <a:rPr lang="en-US" altLang="zh-CN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TELEVISION SHOW:</a:t>
            </a: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zh-CN" alt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81200"/>
            <a:ext cx="4495800" cy="3114363"/>
          </a:xfrm>
          <a:prstGeom prst="rect">
            <a:avLst/>
          </a:prstGeom>
        </p:spPr>
      </p:pic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1445" name="Picture 12" descr="Glee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10000"/>
            <a:ext cx="4038600" cy="2278062"/>
          </a:xfrm>
          <a:prstGeom prst="rect">
            <a:avLst/>
          </a:prstGeom>
          <a:noFill/>
          <a:ln w="25400">
            <a:solidFill>
              <a:srgbClr val="00002A"/>
            </a:solidFill>
            <a:round/>
            <a:headEnd/>
            <a:tailEnd/>
          </a:ln>
        </p:spPr>
      </p:pic>
      <p:pic>
        <p:nvPicPr>
          <p:cNvPr id="8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5B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26798"/>
            <a:ext cx="9144000" cy="5804404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glee</a:t>
            </a:r>
            <a:r>
              <a:rPr lang="en-US" sz="3500" cap="all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Answer 5C</a:t>
            </a:r>
          </a:p>
        </p:txBody>
      </p:sp>
      <p:sp>
        <p:nvSpPr>
          <p:cNvPr id="1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546042"/>
            <a:ext cx="9144000" cy="57659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THIS TELEVISION SHOW FEATURES NARRATION BY AN OFF-SCREEN ONLINE BLOGGER</a:t>
            </a: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pic>
        <p:nvPicPr>
          <p:cNvPr id="63492" name="Picture 13" descr="vlcsnap-2010-07-29-09h52m33s1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819400"/>
            <a:ext cx="5619750" cy="3170238"/>
          </a:xfrm>
          <a:prstGeom prst="rect">
            <a:avLst/>
          </a:prstGeom>
          <a:noFill/>
          <a:ln w="25400">
            <a:solidFill>
              <a:srgbClr val="00002A"/>
            </a:solidFill>
            <a:round/>
            <a:headEnd/>
            <a:tailEnd/>
          </a:ln>
        </p:spPr>
      </p:pic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5C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42261"/>
            <a:ext cx="9144000" cy="557347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GOSSIP GIRL</a:t>
            </a:r>
            <a:r>
              <a:rPr lang="en-US" sz="3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1A</a:t>
            </a: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80749"/>
            <a:ext cx="9144000" cy="5496502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WHAT IS</a:t>
            </a:r>
          </a:p>
          <a:p>
            <a:pPr>
              <a:defRPr/>
            </a:pPr>
            <a:r>
              <a:rPr lang="en-US" sz="3500" u="sng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BULLYING</a:t>
            </a:r>
            <a:r>
              <a:rPr lang="en-US" sz="3500" dirty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Answer 5D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 smtClean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r>
              <a:rPr lang="en-US" altLang="zh-CN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A WEBSITE WHERE USERS CAN </a:t>
            </a:r>
            <a:r>
              <a:rPr lang="en-US" altLang="zh-CN" sz="3500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upload, share and view personal videos</a:t>
            </a: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en-US" altLang="zh-CN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  <a:p>
            <a:endParaRPr lang="zh-CN" alt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pic>
        <p:nvPicPr>
          <p:cNvPr id="6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Question 5D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65286"/>
            <a:ext cx="9144000" cy="572742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rgbClr val="0000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WHAT is </a:t>
            </a:r>
            <a:r>
              <a:rPr lang="en-US" sz="3500" u="sng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YOUTUBE</a:t>
            </a:r>
            <a:r>
              <a:rPr lang="en-US" sz="35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</a:rPr>
              <a:t>?</a:t>
            </a:r>
            <a:endParaRPr lang="en-US" sz="3500" cap="all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dist="63500" dir="2700000" algn="tl" rotWithShape="0">
                  <a:srgbClr val="000000">
                    <a:alpha val="90000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eopardy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191000"/>
            <a:ext cx="4106587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r>
              <a:rPr lang="en-US" sz="3500" b="1" cap="all" dirty="0" smtClean="0">
                <a:solidFill>
                  <a:srgbClr val="FFFFFF"/>
                </a:solidFill>
                <a:latin typeface="Old Boo"/>
                <a:cs typeface="Old Boo"/>
              </a:rPr>
              <a:t> </a:t>
            </a:r>
            <a:r>
              <a:rPr lang="en-US" sz="3500" b="1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A new ABC family movie about a 17 year old high school girl who experiences </a:t>
            </a:r>
            <a:r>
              <a:rPr lang="en-US" sz="3500" b="1" cap="all" dirty="0" err="1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Cyberbullying</a:t>
            </a:r>
            <a:r>
              <a:rPr lang="en-US" sz="3500" b="1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/>
            </a:r>
            <a:br>
              <a:rPr lang="en-US" sz="3500" b="1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</a:br>
            <a:r>
              <a:rPr lang="en-US" sz="3500" b="1" cap="all" dirty="0" smtClean="0">
                <a:solidFill>
                  <a:srgbClr val="FFFFFF"/>
                </a:solidFill>
                <a:latin typeface="Old Boo"/>
                <a:cs typeface="Old Boo"/>
              </a:rPr>
              <a:t> </a:t>
            </a:r>
            <a:endParaRPr lang="en-US" sz="3500" b="1" cap="all" dirty="0">
              <a:solidFill>
                <a:srgbClr val="FFFFFF"/>
              </a:solidFill>
              <a:latin typeface="Old Boo"/>
              <a:cs typeface="Old Boo"/>
            </a:endParaRPr>
          </a:p>
        </p:txBody>
      </p:sp>
      <p:pic>
        <p:nvPicPr>
          <p:cNvPr id="5" name="Jeopardy Think Music.wav">
            <a:hlinkClick r:id="" action="ppaction://media"/>
          </p:cNvPr>
          <p:cNvPicPr>
            <a:picLocks noRot="1" noChangeAspect="1"/>
          </p:cNvPicPr>
          <p:nvPr>
            <a:wavAudioFile r:embed="rId2" name="Jeopardy Think Music.wav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9933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 bwMode="auto">
          <a:xfrm>
            <a:off x="0" y="599123"/>
            <a:ext cx="9144000" cy="611695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0000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9933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19600"/>
          </a:xfrm>
        </p:spPr>
        <p:txBody>
          <a:bodyPr/>
          <a:lstStyle/>
          <a:p>
            <a:r>
              <a:rPr lang="en-US" sz="3500" b="1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is the 2011 movie called </a:t>
            </a:r>
            <a:r>
              <a:rPr lang="en-US" sz="3500" b="1" u="sng" cap="all" dirty="0" err="1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Cyberbully</a:t>
            </a:r>
            <a:r>
              <a:rPr lang="en-US" sz="3500" b="1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?</a:t>
            </a:r>
            <a:endParaRPr lang="en-US" sz="3500" b="1" cap="all" dirty="0">
              <a:solidFill>
                <a:srgbClr val="FFFFFF"/>
              </a:solidFill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-108" charset="-128"/>
              </a:rPr>
              <a:t>Regular Jeopardy</a:t>
            </a:r>
          </a:p>
        </p:txBody>
      </p:sp>
      <p:sp>
        <p:nvSpPr>
          <p:cNvPr id="2072" name="AutoShape 2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r>
              <a:rPr lang="en-US" altLang="zh-CN" sz="1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TYPES</a:t>
            </a:r>
            <a:endParaRPr lang="en-US" altLang="zh-CN" sz="1500" b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sp>
        <p:nvSpPr>
          <p:cNvPr id="2074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COMMUNICATION</a:t>
            </a:r>
          </a:p>
          <a:p>
            <a:pPr>
              <a:defRPr/>
            </a:pPr>
            <a:r>
              <a:rPr lang="en-US" sz="14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TECHNOLOGY</a:t>
            </a:r>
          </a:p>
        </p:txBody>
      </p:sp>
      <p:sp>
        <p:nvSpPr>
          <p:cNvPr id="2075" name="AutoShape 2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POP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</a:b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CULTURE</a:t>
            </a:r>
          </a:p>
        </p:txBody>
      </p:sp>
      <p:sp>
        <p:nvSpPr>
          <p:cNvPr id="17414" name="AutoShap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5" name="AutoShap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3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6" name="AutoShape 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4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7" name="AutoShape 3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5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18" name="AutoShape 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6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2108" name="AutoShape 6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TRIVIA &amp;</a:t>
            </a:r>
          </a:p>
          <a:p>
            <a:pPr>
              <a:defRPr/>
            </a:pPr>
            <a:r>
              <a:rPr lang="en-US" sz="15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st="63500" dir="2700000" algn="tl" rotWithShape="0">
                    <a:srgbClr val="000000">
                      <a:alpha val="90000"/>
                    </a:srgbClr>
                  </a:outerShdw>
                </a:effectLst>
                <a:latin typeface="Bookman Old Style" pitchFamily="18" charset="0"/>
                <a:ea typeface="+mn-ea"/>
                <a:cs typeface="ScaKorinna Bold"/>
              </a:rPr>
              <a:t>STATISTICS</a:t>
            </a:r>
          </a:p>
        </p:txBody>
      </p:sp>
      <p:sp>
        <p:nvSpPr>
          <p:cNvPr id="2071" name="AutoShape 2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r>
              <a:rPr lang="en-US" altLang="zh-CN" sz="150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-108" charset="0"/>
              </a:rPr>
              <a:t>DEFINITIONS</a:t>
            </a:r>
            <a:endParaRPr lang="en-US" altLang="zh-CN" sz="1500" b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-108" charset="0"/>
            </a:endParaRPr>
          </a:p>
        </p:txBody>
      </p:sp>
      <p:sp>
        <p:nvSpPr>
          <p:cNvPr id="17421" name="AutoShap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7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2" name="AutoShape 3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8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3" name="AutoShap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 smtClean="0">
                <a:solidFill>
                  <a:srgbClr val="FFFF00"/>
                </a:solidFill>
                <a:latin typeface="Gyparody" pitchFamily="-108" charset="-18"/>
                <a:hlinkClick r:id="rId9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4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0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5" name="AutoShape 3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1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6" name="AutoShape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2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7" name="AutoShape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3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8" name="AutoShape 3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4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29" name="AutoShape 3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5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0" name="AutoShape 3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2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1" name="AutoShape 3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6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2" name="AutoShape 2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7" action="ppaction://hlinksldjump"/>
              </a:rPr>
              <a:t>10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3" name="AutoShape 3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8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4" name="AutoShape 3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19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5" name="AutoShape 3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0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6" name="AutoShape 3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1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7" name="AutoShape 3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2" action="ppaction://hlinksldjump"/>
              </a:rPr>
              <a:t>20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8" name="AutoShape 3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3" action="ppaction://hlinksldjump"/>
              </a:rPr>
              <a:t>30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39" name="AutoShape 3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 smtClean="0">
                <a:solidFill>
                  <a:srgbClr val="FFFF00"/>
                </a:solidFill>
                <a:latin typeface="Gyparody" pitchFamily="-108" charset="-18"/>
                <a:hlinkClick r:id="rId24" action="ppaction://hlinksldjump"/>
              </a:rPr>
              <a:t>40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  <p:sp>
        <p:nvSpPr>
          <p:cNvPr id="17440" name="AutoShape 3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0000DA"/>
          </a:solidFill>
          <a:ln w="19050">
            <a:solidFill>
              <a:srgbClr val="00006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3500" dirty="0">
                <a:solidFill>
                  <a:srgbClr val="FFFF00"/>
                </a:solidFill>
                <a:latin typeface="Gyparody" pitchFamily="-108" charset="-18"/>
                <a:hlinkClick r:id="rId25" action="ppaction://hlinksldjump"/>
              </a:rPr>
              <a:t>50</a:t>
            </a:r>
            <a:endParaRPr lang="en-US" altLang="zh-CN" sz="3500" dirty="0">
              <a:solidFill>
                <a:srgbClr val="FFFF00"/>
              </a:solidFill>
              <a:latin typeface="Gyparody" pitchFamily="-108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2048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Answer 1B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719236"/>
            <a:ext cx="9144000" cy="541952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r>
              <a:rPr lang="en-US" altLang="zh-CN" sz="3500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charset="0"/>
              </a:rPr>
              <a:t>initials that refer to "lesbian, gay, bisexual, transgender, queer and questioning" people</a:t>
            </a:r>
            <a:endParaRPr lang="en-US" altLang="zh-CN" sz="3500" cap="all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charset="0"/>
            </a:endParaRPr>
          </a:p>
        </p:txBody>
      </p:sp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1B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914400" rIns="457200" bIns="914400" anchor="ctr"/>
          <a:lstStyle/>
          <a:p>
            <a:pPr>
              <a:defRPr/>
            </a:pP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IS</a:t>
            </a:r>
          </a:p>
          <a:p>
            <a:pPr>
              <a:defRPr/>
            </a:pPr>
            <a:r>
              <a:rPr lang="en-US" sz="3500" u="sng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LGBTQQ</a:t>
            </a: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?</a:t>
            </a:r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opardy Think Music.wav">
            <a:hlinkClick r:id="" action="ppaction://media"/>
          </p:cNvPr>
          <p:cNvPicPr>
            <a:picLocks noRot="1" noChangeAspect="1"/>
          </p:cNvPicPr>
          <p:nvPr>
            <a:wavAudioFile r:embed="rId1" name="Jeopardy Think Music.wav"/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282575" cy="282575"/>
          </a:xfrm>
          <a:prstGeom prst="rect">
            <a:avLst/>
          </a:prstGeom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7200" b="0"/>
          </a:p>
        </p:txBody>
      </p:sp>
      <p:sp>
        <p:nvSpPr>
          <p:cNvPr id="2253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-108" charset="-128"/>
              </a:rPr>
              <a:t>Answer 1C</a:t>
            </a:r>
          </a:p>
        </p:txBody>
      </p:sp>
      <p:sp>
        <p:nvSpPr>
          <p:cNvPr id="8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5573478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r>
              <a:rPr lang="en-US" altLang="zh-CN" sz="3500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charset="0"/>
              </a:rPr>
              <a:t>AN IRRATIONAL FEAR OF </a:t>
            </a:r>
            <a:br>
              <a:rPr lang="en-US" altLang="zh-CN" sz="3500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charset="0"/>
              </a:rPr>
            </a:br>
            <a:r>
              <a:rPr lang="en-US" altLang="zh-CN" sz="3500" cap="all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charset="0"/>
              </a:rPr>
              <a:t>OR AVERSION to lesbian, gay, bisexual, transgender, queer or questioning individuals</a:t>
            </a:r>
            <a:endParaRPr lang="en-US" altLang="zh-CN" sz="3500" cap="all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charset="0"/>
            </a:endParaRPr>
          </a:p>
        </p:txBody>
      </p:sp>
      <p:pic>
        <p:nvPicPr>
          <p:cNvPr id="5" name="Jeopardy Think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Question 1C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99992"/>
            <a:ext cx="9144000" cy="5458016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0" tIns="914400" rIns="914400" bIns="914400" anchor="ctr"/>
          <a:lstStyle/>
          <a:p>
            <a:pPr>
              <a:defRPr/>
            </a:pP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IS</a:t>
            </a:r>
          </a:p>
          <a:p>
            <a:pPr>
              <a:defRPr/>
            </a:pPr>
            <a:r>
              <a:rPr lang="en-US" sz="3500" u="sng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HOMOPHOBIA</a:t>
            </a:r>
            <a:r>
              <a:rPr lang="en-US" sz="3500" dirty="0" smtClean="0">
                <a:solidFill>
                  <a:srgbClr val="EFE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?</a:t>
            </a:r>
            <a:endParaRPr lang="en-US" sz="3500" dirty="0">
              <a:solidFill>
                <a:srgbClr val="EFEF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FF"/>
      </a:dk1>
      <a:lt1>
        <a:srgbClr val="0000FF"/>
      </a:lt1>
      <a:dk2>
        <a:srgbClr val="FF6600"/>
      </a:dk2>
      <a:lt2>
        <a:srgbClr val="808080"/>
      </a:lt2>
      <a:accent1>
        <a:srgbClr val="3333CC"/>
      </a:accent1>
      <a:accent2>
        <a:srgbClr val="3333CC"/>
      </a:accent2>
      <a:accent3>
        <a:srgbClr val="AAAAFF"/>
      </a:accent3>
      <a:accent4>
        <a:srgbClr val="0000DA"/>
      </a:accent4>
      <a:accent5>
        <a:srgbClr val="ADADE2"/>
      </a:accent5>
      <a:accent6>
        <a:srgbClr val="2D2DB9"/>
      </a:accent6>
      <a:hlink>
        <a:srgbClr val="FFEA16"/>
      </a:hlink>
      <a:folHlink>
        <a:srgbClr val="121AC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9933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9933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752</Words>
  <Application>Microsoft Macintosh PowerPoint</Application>
  <PresentationFormat>On-screen Show (4:3)</PresentationFormat>
  <Paragraphs>264</Paragraphs>
  <Slides>54</Slides>
  <Notes>0</Notes>
  <HiddenSlides>0</HiddenSlides>
  <MMClips>57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Slide 1</vt:lpstr>
      <vt:lpstr>JEOPARDY!</vt:lpstr>
      <vt:lpstr>Regular Jeopardy</vt:lpstr>
      <vt:lpstr>Answer 1A</vt:lpstr>
      <vt:lpstr>Question 1A</vt:lpstr>
      <vt:lpstr>Answer 1B</vt:lpstr>
      <vt:lpstr>Question 1B</vt:lpstr>
      <vt:lpstr>Answer 1C</vt:lpstr>
      <vt:lpstr>Question 1C</vt:lpstr>
      <vt:lpstr>Answer 1D</vt:lpstr>
      <vt:lpstr>Question 1D</vt:lpstr>
      <vt:lpstr>Answer 1E</vt:lpstr>
      <vt:lpstr>Question 1E</vt:lpstr>
      <vt:lpstr>Answer 2A</vt:lpstr>
      <vt:lpstr>Question 2A</vt:lpstr>
      <vt:lpstr>Answer 2B</vt:lpstr>
      <vt:lpstr>Question 2B</vt:lpstr>
      <vt:lpstr>Answer 2C</vt:lpstr>
      <vt:lpstr>Question 2C</vt:lpstr>
      <vt:lpstr>Answer 2D</vt:lpstr>
      <vt:lpstr>Question 2D</vt:lpstr>
      <vt:lpstr>Answer 2E</vt:lpstr>
      <vt:lpstr>Question 2E</vt:lpstr>
      <vt:lpstr>Answer 3A</vt:lpstr>
      <vt:lpstr>Question 3A</vt:lpstr>
      <vt:lpstr>Answer 3B</vt:lpstr>
      <vt:lpstr>Question 3B</vt:lpstr>
      <vt:lpstr>Answer 3C</vt:lpstr>
      <vt:lpstr>Question 3C</vt:lpstr>
      <vt:lpstr>Answer 3D</vt:lpstr>
      <vt:lpstr>Question 3D</vt:lpstr>
      <vt:lpstr>Answer 3E</vt:lpstr>
      <vt:lpstr>Question 3E</vt:lpstr>
      <vt:lpstr>Answer 4E</vt:lpstr>
      <vt:lpstr>Question 4E</vt:lpstr>
      <vt:lpstr>Answer 4A</vt:lpstr>
      <vt:lpstr>Question 4A</vt:lpstr>
      <vt:lpstr>Answer 4B</vt:lpstr>
      <vt:lpstr>Question 4B</vt:lpstr>
      <vt:lpstr>Answer 4C</vt:lpstr>
      <vt:lpstr>Question 4C</vt:lpstr>
      <vt:lpstr>Answer 4D</vt:lpstr>
      <vt:lpstr>Question 4D</vt:lpstr>
      <vt:lpstr>Answer 5A</vt:lpstr>
      <vt:lpstr>Question 5A</vt:lpstr>
      <vt:lpstr>Answer 5B</vt:lpstr>
      <vt:lpstr>Question 5B</vt:lpstr>
      <vt:lpstr>Answer 5C</vt:lpstr>
      <vt:lpstr>Question 5C</vt:lpstr>
      <vt:lpstr>Answer 5D</vt:lpstr>
      <vt:lpstr>Question 5D</vt:lpstr>
      <vt:lpstr> A new ABC family movie about a 17 year old high school girl who experiences Cyberbullying  </vt:lpstr>
      <vt:lpstr>WHAT is the 2011 movie called Cyberbully?</vt:lpstr>
      <vt:lpstr>Regular Jeopardy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Malte Greiner</cp:lastModifiedBy>
  <cp:revision>92</cp:revision>
  <cp:lastPrinted>2011-10-11T15:43:30Z</cp:lastPrinted>
  <dcterms:created xsi:type="dcterms:W3CDTF">2011-10-17T22:27:09Z</dcterms:created>
  <dcterms:modified xsi:type="dcterms:W3CDTF">2011-10-17T22:34:20Z</dcterms:modified>
</cp:coreProperties>
</file>